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oboto Slab"/>
      <p:regular r:id="rId22"/>
      <p:bold r:id="rId23"/>
    </p:embeddedFont>
    <p:embeddedFont>
      <p:font typeface="Roboto"/>
      <p:regular r:id="rId24"/>
      <p:bold r:id="rId25"/>
      <p:italic r:id="rId26"/>
      <p:boldItalic r:id="rId27"/>
    </p:embeddedFont>
    <p:embeddedFont>
      <p:font typeface="Nunito"/>
      <p:regular r:id="rId28"/>
      <p:bold r:id="rId29"/>
      <p:italic r:id="rId30"/>
      <p:boldItalic r:id="rId31"/>
    </p:embeddedFont>
    <p:embeddedFont>
      <p:font typeface="Montserra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Slab-regular.fntdata"/><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font" Target="fonts/RobotoSlab-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7.xml"/><Relationship Id="rId33" Type="http://schemas.openxmlformats.org/officeDocument/2006/relationships/font" Target="fonts/Montserrat-bold.fntdata"/><Relationship Id="rId10" Type="http://schemas.openxmlformats.org/officeDocument/2006/relationships/slide" Target="slides/slide6.xml"/><Relationship Id="rId32" Type="http://schemas.openxmlformats.org/officeDocument/2006/relationships/font" Target="fonts/Montserrat-regular.fntdata"/><Relationship Id="rId13" Type="http://schemas.openxmlformats.org/officeDocument/2006/relationships/slide" Target="slides/slide9.xml"/><Relationship Id="rId35" Type="http://schemas.openxmlformats.org/officeDocument/2006/relationships/font" Target="fonts/Montserrat-boldItalic.fntdata"/><Relationship Id="rId12" Type="http://schemas.openxmlformats.org/officeDocument/2006/relationships/slide" Target="slides/slide8.xml"/><Relationship Id="rId34" Type="http://schemas.openxmlformats.org/officeDocument/2006/relationships/font" Target="fonts/Montserrat-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Although we are primarily interested in significantly improving the pollution prediction model (so that the relationship between pollution and health outcomes can be more accurately explored), time permitting, we would also like to explore a few other extensions of this project.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One thing we would like to do is</a:t>
            </a:r>
            <a:r>
              <a:rPr lang="en"/>
              <a:t> incorporate external data like population density and socioeconomic information in order to both (improve our predictions as well as) explore and visualize the precise relationships between these variables and pollution severity.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We believe there are some potentially useful predictors that could significantly improve our predictions. We would also be interested in exploring and visualizing the precise relationship between these variables and pollution severity. Some examples include population density and socioeconomic data.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Also, because we are making pollution predictions in areas where there is no pollution data, there is a lot of uncertainty about the accuracy of the predictions. Thus, in addition to providing point estimates, if possible, we would like to estimate the margin of error for our predictions as well.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And most importantly, because the sensors are so sparsely located</a:t>
            </a:r>
            <a:r>
              <a:rPr lang="en"/>
              <a:t>, there is an apparent need for new sensors to be installed. As a result, it would be incredibly useful to prioritize new sensor locations based on factors like (proximity to closest sensor), population density, and pollution uncertainty.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1524800" y="672606"/>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Shape 11"/>
          <p:cNvSpPr/>
          <p:nvPr/>
        </p:nvSpPr>
        <p:spPr>
          <a:xfrm rot="10800000">
            <a:off x="6537563"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Shape 1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Shape 13"/>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Shape 14"/>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txBox="1"/>
          <p:nvPr>
            <p:ph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p:txBody>
      </p:sp>
      <p:sp>
        <p:nvSpPr>
          <p:cNvPr id="55" name="Shape 55"/>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Shape 17"/>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Shape 18"/>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Shape 21"/>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Shape 2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Shape 2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Shape 27"/>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Shape 28"/>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Shape 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Shape 35"/>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Shape 36"/>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Shape 3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4" name="Shape 44"/>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Shape 45"/>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Shape 46"/>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Shape 47"/>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1"/>
                </a:solidFill>
                <a:latin typeface="Roboto"/>
                <a:ea typeface="Roboto"/>
                <a:cs typeface="Roboto"/>
                <a:sym typeface="Roboto"/>
              </a:defRPr>
            </a:lvl1pPr>
            <a:lvl2pPr lvl="1" algn="r">
              <a:spcBef>
                <a:spcPts val="0"/>
              </a:spcBef>
              <a:buNone/>
              <a:defRPr sz="1000">
                <a:solidFill>
                  <a:schemeClr val="dk1"/>
                </a:solidFill>
                <a:latin typeface="Roboto"/>
                <a:ea typeface="Roboto"/>
                <a:cs typeface="Roboto"/>
                <a:sym typeface="Roboto"/>
              </a:defRPr>
            </a:lvl2pPr>
            <a:lvl3pPr lvl="2" algn="r">
              <a:spcBef>
                <a:spcPts val="0"/>
              </a:spcBef>
              <a:buNone/>
              <a:defRPr sz="1000">
                <a:solidFill>
                  <a:schemeClr val="dk1"/>
                </a:solidFill>
                <a:latin typeface="Roboto"/>
                <a:ea typeface="Roboto"/>
                <a:cs typeface="Roboto"/>
                <a:sym typeface="Roboto"/>
              </a:defRPr>
            </a:lvl3pPr>
            <a:lvl4pPr lvl="3" algn="r">
              <a:spcBef>
                <a:spcPts val="0"/>
              </a:spcBef>
              <a:buNone/>
              <a:defRPr sz="1000">
                <a:solidFill>
                  <a:schemeClr val="dk1"/>
                </a:solidFill>
                <a:latin typeface="Roboto"/>
                <a:ea typeface="Roboto"/>
                <a:cs typeface="Roboto"/>
                <a:sym typeface="Roboto"/>
              </a:defRPr>
            </a:lvl4pPr>
            <a:lvl5pPr lvl="4" algn="r">
              <a:spcBef>
                <a:spcPts val="0"/>
              </a:spcBef>
              <a:buNone/>
              <a:defRPr sz="1000">
                <a:solidFill>
                  <a:schemeClr val="dk1"/>
                </a:solidFill>
                <a:latin typeface="Roboto"/>
                <a:ea typeface="Roboto"/>
                <a:cs typeface="Roboto"/>
                <a:sym typeface="Roboto"/>
              </a:defRPr>
            </a:lvl5pPr>
            <a:lvl6pPr lvl="5" algn="r">
              <a:spcBef>
                <a:spcPts val="0"/>
              </a:spcBef>
              <a:buNone/>
              <a:defRPr sz="1000">
                <a:solidFill>
                  <a:schemeClr val="dk1"/>
                </a:solidFill>
                <a:latin typeface="Roboto"/>
                <a:ea typeface="Roboto"/>
                <a:cs typeface="Roboto"/>
                <a:sym typeface="Roboto"/>
              </a:defRPr>
            </a:lvl6pPr>
            <a:lvl7pPr lvl="6" algn="r">
              <a:spcBef>
                <a:spcPts val="0"/>
              </a:spcBef>
              <a:buNone/>
              <a:defRPr sz="1000">
                <a:solidFill>
                  <a:schemeClr val="dk1"/>
                </a:solidFill>
                <a:latin typeface="Roboto"/>
                <a:ea typeface="Roboto"/>
                <a:cs typeface="Roboto"/>
                <a:sym typeface="Roboto"/>
              </a:defRPr>
            </a:lvl7pPr>
            <a:lvl8pPr lvl="7" algn="r">
              <a:spcBef>
                <a:spcPts val="0"/>
              </a:spcBef>
              <a:buNone/>
              <a:defRPr sz="1000">
                <a:solidFill>
                  <a:schemeClr val="dk1"/>
                </a:solidFill>
                <a:latin typeface="Roboto"/>
                <a:ea typeface="Roboto"/>
                <a:cs typeface="Roboto"/>
                <a:sym typeface="Roboto"/>
              </a:defRPr>
            </a:lvl8pPr>
            <a:lvl9pPr lvl="8" algn="r">
              <a:spcBef>
                <a:spcPts val="0"/>
              </a:spcBef>
              <a:buNone/>
              <a:defRPr sz="1000">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3.jp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2" name="Shape 62"/>
        <p:cNvGrpSpPr/>
        <p:nvPr/>
      </p:nvGrpSpPr>
      <p:grpSpPr>
        <a:xfrm>
          <a:off x="0" y="0"/>
          <a:ext cx="0" cy="0"/>
          <a:chOff x="0" y="0"/>
          <a:chExt cx="0" cy="0"/>
        </a:xfrm>
      </p:grpSpPr>
      <p:pic>
        <p:nvPicPr>
          <p:cNvPr id="63" name="Shape 6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 name="Shape 64"/>
          <p:cNvSpPr txBox="1"/>
          <p:nvPr>
            <p:ph idx="4294967295" type="ctrTitle"/>
          </p:nvPr>
        </p:nvSpPr>
        <p:spPr>
          <a:xfrm>
            <a:off x="-20664" y="-533400"/>
            <a:ext cx="5554800" cy="1624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3600">
                <a:latin typeface="Nunito"/>
                <a:ea typeface="Nunito"/>
                <a:cs typeface="Nunito"/>
                <a:sym typeface="Nunito"/>
              </a:rPr>
              <a:t>HSPH Capstone Project</a:t>
            </a:r>
            <a:r>
              <a:rPr lang="en">
                <a:latin typeface="Nunito"/>
                <a:ea typeface="Nunito"/>
                <a:cs typeface="Nunito"/>
                <a:sym typeface="Nunito"/>
              </a:rPr>
              <a:t> </a:t>
            </a:r>
            <a:endParaRPr>
              <a:latin typeface="Nunito"/>
              <a:ea typeface="Nunito"/>
              <a:cs typeface="Nunito"/>
              <a:sym typeface="Nunito"/>
            </a:endParaRPr>
          </a:p>
          <a:p>
            <a:pPr indent="0" lvl="0" marL="0" rtl="0">
              <a:spcBef>
                <a:spcPts val="0"/>
              </a:spcBef>
              <a:spcAft>
                <a:spcPts val="0"/>
              </a:spcAft>
              <a:buNone/>
            </a:pPr>
            <a:r>
              <a:rPr lang="en">
                <a:latin typeface="Nunito"/>
                <a:ea typeface="Nunito"/>
                <a:cs typeface="Nunito"/>
                <a:sym typeface="Nunito"/>
              </a:rPr>
              <a:t>Air Pollutant Models </a:t>
            </a:r>
            <a:endParaRPr>
              <a:latin typeface="Nunito"/>
              <a:ea typeface="Nunito"/>
              <a:cs typeface="Nunito"/>
              <a:sym typeface="Nunito"/>
            </a:endParaRPr>
          </a:p>
        </p:txBody>
      </p:sp>
      <p:sp>
        <p:nvSpPr>
          <p:cNvPr id="65" name="Shape 65"/>
          <p:cNvSpPr txBox="1"/>
          <p:nvPr>
            <p:ph idx="4294967295" type="ctrTitle"/>
          </p:nvPr>
        </p:nvSpPr>
        <p:spPr>
          <a:xfrm>
            <a:off x="5451500" y="3896525"/>
            <a:ext cx="3298500" cy="774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Nunito"/>
                <a:ea typeface="Nunito"/>
                <a:cs typeface="Nunito"/>
                <a:sym typeface="Nunito"/>
              </a:rPr>
              <a:t>Keyan Halperin </a:t>
            </a:r>
            <a:endParaRPr>
              <a:latin typeface="Nunito"/>
              <a:ea typeface="Nunito"/>
              <a:cs typeface="Nunito"/>
              <a:sym typeface="Nunito"/>
            </a:endParaRPr>
          </a:p>
          <a:p>
            <a:pPr indent="0" lvl="0" marL="0">
              <a:spcBef>
                <a:spcPts val="0"/>
              </a:spcBef>
              <a:spcAft>
                <a:spcPts val="0"/>
              </a:spcAft>
              <a:buNone/>
            </a:pPr>
            <a:r>
              <a:rPr lang="en">
                <a:latin typeface="Nunito"/>
                <a:ea typeface="Nunito"/>
                <a:cs typeface="Nunito"/>
                <a:sym typeface="Nunito"/>
              </a:rPr>
              <a:t>Justin Lee </a:t>
            </a:r>
            <a:endParaRPr>
              <a:latin typeface="Nunito"/>
              <a:ea typeface="Nunito"/>
              <a:cs typeface="Nunito"/>
              <a:sym typeface="Nunito"/>
            </a:endParaRPr>
          </a:p>
          <a:p>
            <a:pPr indent="0" lvl="0" marL="0">
              <a:spcBef>
                <a:spcPts val="0"/>
              </a:spcBef>
              <a:spcAft>
                <a:spcPts val="0"/>
              </a:spcAft>
              <a:buNone/>
            </a:pPr>
            <a:r>
              <a:rPr lang="en">
                <a:latin typeface="Nunito"/>
                <a:ea typeface="Nunito"/>
                <a:cs typeface="Nunito"/>
                <a:sym typeface="Nunito"/>
              </a:rPr>
              <a:t>Chris Hase</a:t>
            </a:r>
            <a:endParaRPr>
              <a:latin typeface="Nunito"/>
              <a:ea typeface="Nunito"/>
              <a:cs typeface="Nunito"/>
              <a:sym typeface="Nunito"/>
            </a:endParaRPr>
          </a:p>
          <a:p>
            <a:pPr indent="0" lvl="0" marL="0" rtl="0">
              <a:spcBef>
                <a:spcPts val="0"/>
              </a:spcBef>
              <a:spcAft>
                <a:spcPts val="0"/>
              </a:spcAft>
              <a:buNone/>
            </a:pPr>
            <a:r>
              <a:rPr lang="en">
                <a:latin typeface="Nunito"/>
                <a:ea typeface="Nunito"/>
                <a:cs typeface="Nunito"/>
                <a:sym typeface="Nunito"/>
              </a:rPr>
              <a:t>Casey Meehan </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0" name="Shape 150"/>
        <p:cNvGrpSpPr/>
        <p:nvPr/>
      </p:nvGrpSpPr>
      <p:grpSpPr>
        <a:xfrm>
          <a:off x="0" y="0"/>
          <a:ext cx="0" cy="0"/>
          <a:chOff x="0" y="0"/>
          <a:chExt cx="0" cy="0"/>
        </a:xfrm>
      </p:grpSpPr>
      <p:sp>
        <p:nvSpPr>
          <p:cNvPr id="151" name="Shape 15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Promising Leads - Aerosol Depth</a:t>
            </a:r>
            <a:endParaRPr>
              <a:solidFill>
                <a:srgbClr val="000000"/>
              </a:solidFill>
            </a:endParaRPr>
          </a:p>
        </p:txBody>
      </p:sp>
      <p:pic>
        <p:nvPicPr>
          <p:cNvPr id="152" name="Shape 152"/>
          <p:cNvPicPr preferRelativeResize="0"/>
          <p:nvPr/>
        </p:nvPicPr>
        <p:blipFill>
          <a:blip r:embed="rId3">
            <a:alphaModFix/>
          </a:blip>
          <a:stretch>
            <a:fillRect/>
          </a:stretch>
        </p:blipFill>
        <p:spPr>
          <a:xfrm>
            <a:off x="5080300" y="1472325"/>
            <a:ext cx="4063701" cy="3671176"/>
          </a:xfrm>
          <a:prstGeom prst="rect">
            <a:avLst/>
          </a:prstGeom>
          <a:noFill/>
          <a:ln cap="flat" cmpd="sng" w="9525">
            <a:solidFill>
              <a:schemeClr val="dk2"/>
            </a:solidFill>
            <a:prstDash val="solid"/>
            <a:round/>
            <a:headEnd len="sm" w="sm" type="none"/>
            <a:tailEnd len="sm" w="sm" type="none"/>
          </a:ln>
        </p:spPr>
      </p:pic>
      <p:pic>
        <p:nvPicPr>
          <p:cNvPr id="153" name="Shape 153"/>
          <p:cNvPicPr preferRelativeResize="0"/>
          <p:nvPr/>
        </p:nvPicPr>
        <p:blipFill>
          <a:blip r:embed="rId4">
            <a:alphaModFix/>
          </a:blip>
          <a:stretch>
            <a:fillRect/>
          </a:stretch>
        </p:blipFill>
        <p:spPr>
          <a:xfrm>
            <a:off x="0" y="1472325"/>
            <a:ext cx="5080301" cy="3671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60" name="Shape 160"/>
          <p:cNvPicPr preferRelativeResize="0"/>
          <p:nvPr/>
        </p:nvPicPr>
        <p:blipFill>
          <a:blip r:embed="rId3">
            <a:alphaModFix/>
          </a:blip>
          <a:stretch>
            <a:fillRect/>
          </a:stretch>
        </p:blipFill>
        <p:spPr>
          <a:xfrm>
            <a:off x="1085725" y="317925"/>
            <a:ext cx="7126550" cy="4369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4" name="Shape 164"/>
        <p:cNvGrpSpPr/>
        <p:nvPr/>
      </p:nvGrpSpPr>
      <p:grpSpPr>
        <a:xfrm>
          <a:off x="0" y="0"/>
          <a:ext cx="0" cy="0"/>
          <a:chOff x="0" y="0"/>
          <a:chExt cx="0" cy="0"/>
        </a:xfrm>
      </p:grpSpPr>
      <p:sp>
        <p:nvSpPr>
          <p:cNvPr id="165" name="Shape 16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Promising Leads - Nearby Terms</a:t>
            </a:r>
            <a:endParaRPr>
              <a:solidFill>
                <a:srgbClr val="000000"/>
              </a:solidFill>
            </a:endParaRPr>
          </a:p>
        </p:txBody>
      </p:sp>
      <p:pic>
        <p:nvPicPr>
          <p:cNvPr id="166" name="Shape 166"/>
          <p:cNvPicPr preferRelativeResize="0"/>
          <p:nvPr/>
        </p:nvPicPr>
        <p:blipFill rotWithShape="1">
          <a:blip r:embed="rId3">
            <a:alphaModFix/>
          </a:blip>
          <a:srcRect b="0" l="2248" r="0" t="0"/>
          <a:stretch/>
        </p:blipFill>
        <p:spPr>
          <a:xfrm>
            <a:off x="1635275" y="1265875"/>
            <a:ext cx="5873449" cy="3561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0" name="Shape 170"/>
        <p:cNvGrpSpPr/>
        <p:nvPr/>
      </p:nvGrpSpPr>
      <p:grpSpPr>
        <a:xfrm>
          <a:off x="0" y="0"/>
          <a:ext cx="0" cy="0"/>
          <a:chOff x="0" y="0"/>
          <a:chExt cx="0" cy="0"/>
        </a:xfrm>
      </p:grpSpPr>
      <p:sp>
        <p:nvSpPr>
          <p:cNvPr id="171" name="Shape 17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rPr>
              <a:t>Promising Leads - Seasonal Variations</a:t>
            </a:r>
            <a:endParaRPr>
              <a:solidFill>
                <a:srgbClr val="000000"/>
              </a:solidFill>
            </a:endParaRPr>
          </a:p>
        </p:txBody>
      </p:sp>
      <p:pic>
        <p:nvPicPr>
          <p:cNvPr id="172" name="Shape 172"/>
          <p:cNvPicPr preferRelativeResize="0"/>
          <p:nvPr/>
        </p:nvPicPr>
        <p:blipFill>
          <a:blip r:embed="rId3">
            <a:alphaModFix/>
          </a:blip>
          <a:stretch>
            <a:fillRect/>
          </a:stretch>
        </p:blipFill>
        <p:spPr>
          <a:xfrm>
            <a:off x="1884389" y="1206775"/>
            <a:ext cx="5375225" cy="3658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6" name="Shape 176"/>
        <p:cNvGrpSpPr/>
        <p:nvPr/>
      </p:nvGrpSpPr>
      <p:grpSpPr>
        <a:xfrm>
          <a:off x="0" y="0"/>
          <a:ext cx="0" cy="0"/>
          <a:chOff x="0" y="0"/>
          <a:chExt cx="0" cy="0"/>
        </a:xfrm>
      </p:grpSpPr>
      <p:sp>
        <p:nvSpPr>
          <p:cNvPr id="177" name="Shape 177"/>
          <p:cNvSpPr txBox="1"/>
          <p:nvPr>
            <p:ph type="title"/>
          </p:nvPr>
        </p:nvSpPr>
        <p:spPr>
          <a:xfrm>
            <a:off x="2661400" y="673125"/>
            <a:ext cx="3971700" cy="68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000000"/>
                </a:solidFill>
              </a:rPr>
              <a:t>Extensions</a:t>
            </a:r>
            <a:endParaRPr sz="4800">
              <a:solidFill>
                <a:srgbClr val="000000"/>
              </a:solidFill>
            </a:endParaRPr>
          </a:p>
        </p:txBody>
      </p:sp>
      <p:pic>
        <p:nvPicPr>
          <p:cNvPr id="178" name="Shape 178"/>
          <p:cNvPicPr preferRelativeResize="0"/>
          <p:nvPr/>
        </p:nvPicPr>
        <p:blipFill>
          <a:blip r:embed="rId3">
            <a:alphaModFix/>
          </a:blip>
          <a:stretch>
            <a:fillRect/>
          </a:stretch>
        </p:blipFill>
        <p:spPr>
          <a:xfrm>
            <a:off x="2508925" y="1712325"/>
            <a:ext cx="4276650" cy="2637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2"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959487" y="742100"/>
            <a:ext cx="7326625" cy="4121250"/>
          </a:xfrm>
          <a:prstGeom prst="rect">
            <a:avLst/>
          </a:prstGeom>
          <a:noFill/>
          <a:ln>
            <a:noFill/>
          </a:ln>
        </p:spPr>
      </p:pic>
      <p:sp>
        <p:nvSpPr>
          <p:cNvPr id="184" name="Shape 184"/>
          <p:cNvSpPr txBox="1"/>
          <p:nvPr/>
        </p:nvSpPr>
        <p:spPr>
          <a:xfrm>
            <a:off x="2509000" y="171650"/>
            <a:ext cx="4227600" cy="670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latin typeface="Roboto Slab"/>
                <a:ea typeface="Roboto Slab"/>
                <a:cs typeface="Roboto Slab"/>
                <a:sym typeface="Roboto Slab"/>
              </a:rPr>
              <a:t>Incorporating External Data</a:t>
            </a:r>
            <a:endParaRPr sz="2400">
              <a:latin typeface="Roboto Slab"/>
              <a:ea typeface="Roboto Slab"/>
              <a:cs typeface="Roboto Slab"/>
              <a:sym typeface="Roboto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8" name="Shape 188"/>
        <p:cNvGrpSpPr/>
        <p:nvPr/>
      </p:nvGrpSpPr>
      <p:grpSpPr>
        <a:xfrm>
          <a:off x="0" y="0"/>
          <a:ext cx="0" cy="0"/>
          <a:chOff x="0" y="0"/>
          <a:chExt cx="0" cy="0"/>
        </a:xfrm>
      </p:grpSpPr>
      <p:sp>
        <p:nvSpPr>
          <p:cNvPr id="189" name="Shape 189"/>
          <p:cNvSpPr txBox="1"/>
          <p:nvPr>
            <p:ph idx="4294967295" type="title"/>
          </p:nvPr>
        </p:nvSpPr>
        <p:spPr>
          <a:xfrm>
            <a:off x="2557500" y="246700"/>
            <a:ext cx="4029000" cy="541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2400">
                <a:solidFill>
                  <a:srgbClr val="000000"/>
                </a:solidFill>
              </a:rPr>
              <a:t>Prediction Margin of Error</a:t>
            </a:r>
            <a:endParaRPr sz="2400">
              <a:solidFill>
                <a:srgbClr val="000000"/>
              </a:solidFill>
            </a:endParaRPr>
          </a:p>
        </p:txBody>
      </p:sp>
      <p:pic>
        <p:nvPicPr>
          <p:cNvPr id="190" name="Shape 190"/>
          <p:cNvPicPr preferRelativeResize="0"/>
          <p:nvPr/>
        </p:nvPicPr>
        <p:blipFill>
          <a:blip r:embed="rId3">
            <a:alphaModFix/>
          </a:blip>
          <a:stretch>
            <a:fillRect/>
          </a:stretch>
        </p:blipFill>
        <p:spPr>
          <a:xfrm>
            <a:off x="1785525" y="863775"/>
            <a:ext cx="5572951" cy="409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4"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0" y="0"/>
            <a:ext cx="9143999" cy="5143500"/>
          </a:xfrm>
          <a:prstGeom prst="rect">
            <a:avLst/>
          </a:prstGeom>
          <a:noFill/>
          <a:ln>
            <a:noFill/>
          </a:ln>
        </p:spPr>
      </p:pic>
      <p:sp>
        <p:nvSpPr>
          <p:cNvPr id="196" name="Shape 196"/>
          <p:cNvSpPr txBox="1"/>
          <p:nvPr>
            <p:ph type="title"/>
          </p:nvPr>
        </p:nvSpPr>
        <p:spPr>
          <a:xfrm>
            <a:off x="2557500" y="246700"/>
            <a:ext cx="4029000" cy="541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sz="2400">
              <a:solidFill>
                <a:srgbClr val="000000"/>
              </a:solidFill>
            </a:endParaRPr>
          </a:p>
          <a:p>
            <a:pPr indent="0" lvl="0" marL="0">
              <a:spcBef>
                <a:spcPts val="0"/>
              </a:spcBef>
              <a:spcAft>
                <a:spcPts val="0"/>
              </a:spcAft>
              <a:buNone/>
            </a:pPr>
            <a:r>
              <a:t/>
            </a:r>
            <a:endParaRPr sz="2400">
              <a:solidFill>
                <a:srgbClr val="000000"/>
              </a:solidFill>
            </a:endParaRPr>
          </a:p>
          <a:p>
            <a:pPr indent="0" lvl="0" marL="0" rtl="0">
              <a:spcBef>
                <a:spcPts val="0"/>
              </a:spcBef>
              <a:spcAft>
                <a:spcPts val="0"/>
              </a:spcAft>
              <a:buNone/>
            </a:pPr>
            <a:r>
              <a:rPr lang="en" sz="2400">
                <a:solidFill>
                  <a:srgbClr val="000000"/>
                </a:solidFill>
              </a:rPr>
              <a:t>Optimal Sensor Locations</a:t>
            </a:r>
            <a:endParaRPr sz="2400">
              <a:solidFill>
                <a:srgbClr val="000000"/>
              </a:solidFill>
            </a:endParaRPr>
          </a:p>
        </p:txBody>
      </p:sp>
      <p:pic>
        <p:nvPicPr>
          <p:cNvPr id="197" name="Shape 197"/>
          <p:cNvPicPr preferRelativeResize="0"/>
          <p:nvPr/>
        </p:nvPicPr>
        <p:blipFill>
          <a:blip r:embed="rId4">
            <a:alphaModFix/>
          </a:blip>
          <a:stretch>
            <a:fillRect/>
          </a:stretch>
        </p:blipFill>
        <p:spPr>
          <a:xfrm>
            <a:off x="1894326" y="2050925"/>
            <a:ext cx="332827" cy="332652"/>
          </a:xfrm>
          <a:prstGeom prst="rect">
            <a:avLst/>
          </a:prstGeom>
          <a:noFill/>
          <a:ln>
            <a:noFill/>
          </a:ln>
        </p:spPr>
      </p:pic>
      <p:pic>
        <p:nvPicPr>
          <p:cNvPr id="198" name="Shape 198"/>
          <p:cNvPicPr preferRelativeResize="0"/>
          <p:nvPr/>
        </p:nvPicPr>
        <p:blipFill>
          <a:blip r:embed="rId4">
            <a:alphaModFix/>
          </a:blip>
          <a:stretch>
            <a:fillRect/>
          </a:stretch>
        </p:blipFill>
        <p:spPr>
          <a:xfrm>
            <a:off x="3803051" y="2178225"/>
            <a:ext cx="332827" cy="332652"/>
          </a:xfrm>
          <a:prstGeom prst="rect">
            <a:avLst/>
          </a:prstGeom>
          <a:noFill/>
          <a:ln>
            <a:noFill/>
          </a:ln>
        </p:spPr>
      </p:pic>
      <p:pic>
        <p:nvPicPr>
          <p:cNvPr id="199" name="Shape 199"/>
          <p:cNvPicPr preferRelativeResize="0"/>
          <p:nvPr/>
        </p:nvPicPr>
        <p:blipFill>
          <a:blip r:embed="rId4">
            <a:alphaModFix/>
          </a:blip>
          <a:stretch>
            <a:fillRect/>
          </a:stretch>
        </p:blipFill>
        <p:spPr>
          <a:xfrm>
            <a:off x="4231426" y="3083350"/>
            <a:ext cx="332827" cy="332652"/>
          </a:xfrm>
          <a:prstGeom prst="rect">
            <a:avLst/>
          </a:prstGeom>
          <a:noFill/>
          <a:ln>
            <a:noFill/>
          </a:ln>
        </p:spPr>
      </p:pic>
      <p:pic>
        <p:nvPicPr>
          <p:cNvPr id="200" name="Shape 200"/>
          <p:cNvPicPr preferRelativeResize="0"/>
          <p:nvPr/>
        </p:nvPicPr>
        <p:blipFill>
          <a:blip r:embed="rId4">
            <a:alphaModFix/>
          </a:blip>
          <a:stretch>
            <a:fillRect/>
          </a:stretch>
        </p:blipFill>
        <p:spPr>
          <a:xfrm>
            <a:off x="4231426" y="1479425"/>
            <a:ext cx="332827" cy="332652"/>
          </a:xfrm>
          <a:prstGeom prst="rect">
            <a:avLst/>
          </a:prstGeom>
          <a:noFill/>
          <a:ln>
            <a:noFill/>
          </a:ln>
        </p:spPr>
      </p:pic>
      <p:pic>
        <p:nvPicPr>
          <p:cNvPr id="201" name="Shape 201"/>
          <p:cNvPicPr preferRelativeResize="0"/>
          <p:nvPr/>
        </p:nvPicPr>
        <p:blipFill>
          <a:blip r:embed="rId4">
            <a:alphaModFix/>
          </a:blip>
          <a:stretch>
            <a:fillRect/>
          </a:stretch>
        </p:blipFill>
        <p:spPr>
          <a:xfrm>
            <a:off x="7170701" y="2405425"/>
            <a:ext cx="332827" cy="3326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9" name="Shape 69"/>
        <p:cNvGrpSpPr/>
        <p:nvPr/>
      </p:nvGrpSpPr>
      <p:grpSpPr>
        <a:xfrm>
          <a:off x="0" y="0"/>
          <a:ext cx="0" cy="0"/>
          <a:chOff x="0" y="0"/>
          <a:chExt cx="0" cy="0"/>
        </a:xfrm>
      </p:grpSpPr>
      <p:sp>
        <p:nvSpPr>
          <p:cNvPr id="70" name="Shape 70"/>
          <p:cNvSpPr txBox="1"/>
          <p:nvPr>
            <p:ph type="title"/>
          </p:nvPr>
        </p:nvSpPr>
        <p:spPr>
          <a:xfrm>
            <a:off x="387900" y="1532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rPr>
              <a:t>Pollution Smollution...</a:t>
            </a:r>
            <a:endParaRPr>
              <a:solidFill>
                <a:srgbClr val="000000"/>
              </a:solidFill>
            </a:endParaRPr>
          </a:p>
        </p:txBody>
      </p:sp>
      <p:pic>
        <p:nvPicPr>
          <p:cNvPr id="71" name="Shape 71"/>
          <p:cNvPicPr preferRelativeResize="0"/>
          <p:nvPr/>
        </p:nvPicPr>
        <p:blipFill>
          <a:blip r:embed="rId3">
            <a:alphaModFix/>
          </a:blip>
          <a:stretch>
            <a:fillRect/>
          </a:stretch>
        </p:blipFill>
        <p:spPr>
          <a:xfrm>
            <a:off x="2803900" y="1221176"/>
            <a:ext cx="3536198" cy="2468075"/>
          </a:xfrm>
          <a:prstGeom prst="rect">
            <a:avLst/>
          </a:prstGeom>
          <a:noFill/>
          <a:ln>
            <a:noFill/>
          </a:ln>
        </p:spPr>
      </p:pic>
      <p:sp>
        <p:nvSpPr>
          <p:cNvPr id="72" name="Shape 72"/>
          <p:cNvSpPr/>
          <p:nvPr/>
        </p:nvSpPr>
        <p:spPr>
          <a:xfrm>
            <a:off x="300925" y="1622150"/>
            <a:ext cx="1384500" cy="13845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txBox="1"/>
          <p:nvPr/>
        </p:nvSpPr>
        <p:spPr>
          <a:xfrm>
            <a:off x="361625" y="2004450"/>
            <a:ext cx="1508400" cy="127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Asthma</a:t>
            </a:r>
            <a:r>
              <a:rPr lang="en" sz="2400"/>
              <a:t> </a:t>
            </a:r>
            <a:endParaRPr sz="2400"/>
          </a:p>
        </p:txBody>
      </p:sp>
      <p:sp>
        <p:nvSpPr>
          <p:cNvPr id="74" name="Shape 74"/>
          <p:cNvSpPr/>
          <p:nvPr/>
        </p:nvSpPr>
        <p:spPr>
          <a:xfrm>
            <a:off x="1215325" y="3679550"/>
            <a:ext cx="1384500" cy="13845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txBox="1"/>
          <p:nvPr/>
        </p:nvSpPr>
        <p:spPr>
          <a:xfrm>
            <a:off x="1352225" y="3909450"/>
            <a:ext cx="1065600" cy="9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Heart Attack</a:t>
            </a:r>
            <a:r>
              <a:rPr lang="en" sz="2400"/>
              <a:t> </a:t>
            </a:r>
            <a:endParaRPr sz="2400"/>
          </a:p>
        </p:txBody>
      </p:sp>
      <p:sp>
        <p:nvSpPr>
          <p:cNvPr id="76" name="Shape 76"/>
          <p:cNvSpPr/>
          <p:nvPr/>
        </p:nvSpPr>
        <p:spPr>
          <a:xfrm>
            <a:off x="6555797" y="3690100"/>
            <a:ext cx="1384500" cy="13845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txBox="1"/>
          <p:nvPr/>
        </p:nvSpPr>
        <p:spPr>
          <a:xfrm>
            <a:off x="6692697" y="4072400"/>
            <a:ext cx="1065600" cy="58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Stroke</a:t>
            </a:r>
            <a:endParaRPr sz="2400"/>
          </a:p>
        </p:txBody>
      </p:sp>
      <p:sp>
        <p:nvSpPr>
          <p:cNvPr id="78" name="Shape 78"/>
          <p:cNvSpPr/>
          <p:nvPr/>
        </p:nvSpPr>
        <p:spPr>
          <a:xfrm>
            <a:off x="7371600" y="1622150"/>
            <a:ext cx="1384500" cy="13845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nvSpPr>
        <p:spPr>
          <a:xfrm>
            <a:off x="7371700" y="1852050"/>
            <a:ext cx="1384500" cy="5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Lung Cancer</a:t>
            </a:r>
            <a:endParaRPr sz="2400"/>
          </a:p>
        </p:txBody>
      </p:sp>
      <p:cxnSp>
        <p:nvCxnSpPr>
          <p:cNvPr id="80" name="Shape 80"/>
          <p:cNvCxnSpPr>
            <a:stCxn id="71" idx="1"/>
          </p:cNvCxnSpPr>
          <p:nvPr/>
        </p:nvCxnSpPr>
        <p:spPr>
          <a:xfrm rot="10800000">
            <a:off x="1808200" y="2448613"/>
            <a:ext cx="995700" cy="6600"/>
          </a:xfrm>
          <a:prstGeom prst="straightConnector1">
            <a:avLst/>
          </a:prstGeom>
          <a:noFill/>
          <a:ln cap="flat" cmpd="sng" w="38100">
            <a:solidFill>
              <a:srgbClr val="FF0000"/>
            </a:solidFill>
            <a:prstDash val="solid"/>
            <a:round/>
            <a:headEnd len="med" w="med" type="none"/>
            <a:tailEnd len="med" w="med" type="oval"/>
          </a:ln>
        </p:spPr>
      </p:cxnSp>
      <p:cxnSp>
        <p:nvCxnSpPr>
          <p:cNvPr id="81" name="Shape 81"/>
          <p:cNvCxnSpPr/>
          <p:nvPr/>
        </p:nvCxnSpPr>
        <p:spPr>
          <a:xfrm flipH="1">
            <a:off x="2542200" y="3425825"/>
            <a:ext cx="522000" cy="522000"/>
          </a:xfrm>
          <a:prstGeom prst="straightConnector1">
            <a:avLst/>
          </a:prstGeom>
          <a:noFill/>
          <a:ln cap="flat" cmpd="sng" w="38100">
            <a:solidFill>
              <a:srgbClr val="FF0000"/>
            </a:solidFill>
            <a:prstDash val="solid"/>
            <a:round/>
            <a:headEnd len="med" w="med" type="none"/>
            <a:tailEnd len="med" w="med" type="oval"/>
          </a:ln>
        </p:spPr>
      </p:cxnSp>
      <p:cxnSp>
        <p:nvCxnSpPr>
          <p:cNvPr id="82" name="Shape 82"/>
          <p:cNvCxnSpPr/>
          <p:nvPr/>
        </p:nvCxnSpPr>
        <p:spPr>
          <a:xfrm>
            <a:off x="6100450" y="3446500"/>
            <a:ext cx="495900" cy="495900"/>
          </a:xfrm>
          <a:prstGeom prst="straightConnector1">
            <a:avLst/>
          </a:prstGeom>
          <a:noFill/>
          <a:ln cap="flat" cmpd="sng" w="38100">
            <a:solidFill>
              <a:srgbClr val="FF0000"/>
            </a:solidFill>
            <a:prstDash val="solid"/>
            <a:round/>
            <a:headEnd len="med" w="med" type="none"/>
            <a:tailEnd len="med" w="med" type="oval"/>
          </a:ln>
        </p:spPr>
      </p:cxnSp>
      <p:cxnSp>
        <p:nvCxnSpPr>
          <p:cNvPr id="83" name="Shape 83"/>
          <p:cNvCxnSpPr>
            <a:stCxn id="71" idx="3"/>
          </p:cNvCxnSpPr>
          <p:nvPr/>
        </p:nvCxnSpPr>
        <p:spPr>
          <a:xfrm>
            <a:off x="6340098" y="2455213"/>
            <a:ext cx="944100" cy="0"/>
          </a:xfrm>
          <a:prstGeom prst="straightConnector1">
            <a:avLst/>
          </a:prstGeom>
          <a:noFill/>
          <a:ln cap="flat" cmpd="sng" w="38100">
            <a:solidFill>
              <a:srgbClr val="FF0000"/>
            </a:solidFill>
            <a:prstDash val="solid"/>
            <a:round/>
            <a:headEnd len="med" w="med"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7" name="Shape 87"/>
        <p:cNvGrpSpPr/>
        <p:nvPr/>
      </p:nvGrpSpPr>
      <p:grpSpPr>
        <a:xfrm>
          <a:off x="0" y="0"/>
          <a:ext cx="0" cy="0"/>
          <a:chOff x="0" y="0"/>
          <a:chExt cx="0" cy="0"/>
        </a:xfrm>
      </p:grpSpPr>
      <p:sp>
        <p:nvSpPr>
          <p:cNvPr id="88" name="Shape 88"/>
          <p:cNvSpPr txBox="1"/>
          <p:nvPr>
            <p:ph type="title"/>
          </p:nvPr>
        </p:nvSpPr>
        <p:spPr>
          <a:xfrm>
            <a:off x="387900" y="5342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rPr>
              <a:t>Partner Mission: </a:t>
            </a:r>
            <a:endParaRPr>
              <a:solidFill>
                <a:srgbClr val="000000"/>
              </a:solidFill>
            </a:endParaRPr>
          </a:p>
          <a:p>
            <a:pPr indent="0" lvl="0" marL="0">
              <a:spcBef>
                <a:spcPts val="0"/>
              </a:spcBef>
              <a:spcAft>
                <a:spcPts val="0"/>
              </a:spcAft>
              <a:buNone/>
            </a:pPr>
            <a:r>
              <a:rPr lang="en" sz="2400">
                <a:solidFill>
                  <a:srgbClr val="000000"/>
                </a:solidFill>
              </a:rPr>
              <a:t>W</a:t>
            </a:r>
            <a:r>
              <a:rPr lang="en" sz="2400">
                <a:solidFill>
                  <a:srgbClr val="000000"/>
                </a:solidFill>
              </a:rPr>
              <a:t>hat’s hurting us?   How?   What do we do? </a:t>
            </a:r>
            <a:r>
              <a:rPr lang="en">
                <a:solidFill>
                  <a:srgbClr val="000000"/>
                </a:solidFill>
              </a:rPr>
              <a:t> </a:t>
            </a:r>
            <a:endParaRPr>
              <a:solidFill>
                <a:srgbClr val="000000"/>
              </a:solidFill>
            </a:endParaRPr>
          </a:p>
        </p:txBody>
      </p:sp>
      <p:pic>
        <p:nvPicPr>
          <p:cNvPr id="89" name="Shape 89"/>
          <p:cNvPicPr preferRelativeResize="0"/>
          <p:nvPr/>
        </p:nvPicPr>
        <p:blipFill>
          <a:blip r:embed="rId3">
            <a:alphaModFix/>
          </a:blip>
          <a:stretch>
            <a:fillRect/>
          </a:stretch>
        </p:blipFill>
        <p:spPr>
          <a:xfrm>
            <a:off x="58125" y="1889325"/>
            <a:ext cx="3088800" cy="2243400"/>
          </a:xfrm>
          <a:prstGeom prst="ellipse">
            <a:avLst/>
          </a:prstGeom>
          <a:noFill/>
          <a:ln>
            <a:noFill/>
          </a:ln>
        </p:spPr>
      </p:pic>
      <p:pic>
        <p:nvPicPr>
          <p:cNvPr id="90" name="Shape 90"/>
          <p:cNvPicPr preferRelativeResize="0"/>
          <p:nvPr/>
        </p:nvPicPr>
        <p:blipFill>
          <a:blip r:embed="rId4">
            <a:alphaModFix/>
          </a:blip>
          <a:stretch>
            <a:fillRect/>
          </a:stretch>
        </p:blipFill>
        <p:spPr>
          <a:xfrm>
            <a:off x="3569628" y="1889325"/>
            <a:ext cx="2504100" cy="2243700"/>
          </a:xfrm>
          <a:prstGeom prst="ellipse">
            <a:avLst/>
          </a:prstGeom>
          <a:noFill/>
          <a:ln>
            <a:noFill/>
          </a:ln>
        </p:spPr>
      </p:pic>
      <p:pic>
        <p:nvPicPr>
          <p:cNvPr id="91" name="Shape 91"/>
          <p:cNvPicPr preferRelativeResize="0"/>
          <p:nvPr/>
        </p:nvPicPr>
        <p:blipFill>
          <a:blip r:embed="rId5">
            <a:alphaModFix/>
          </a:blip>
          <a:stretch>
            <a:fillRect/>
          </a:stretch>
        </p:blipFill>
        <p:spPr>
          <a:xfrm>
            <a:off x="6487425" y="1889325"/>
            <a:ext cx="2504100" cy="2243400"/>
          </a:xfrm>
          <a:prstGeom prst="ellipse">
            <a:avLst/>
          </a:prstGeom>
          <a:noFill/>
          <a:ln>
            <a:noFill/>
          </a:ln>
        </p:spPr>
      </p:pic>
      <p:sp>
        <p:nvSpPr>
          <p:cNvPr id="92" name="Shape 92"/>
          <p:cNvSpPr/>
          <p:nvPr/>
        </p:nvSpPr>
        <p:spPr>
          <a:xfrm>
            <a:off x="144318" y="1403722"/>
            <a:ext cx="610800" cy="610800"/>
          </a:xfrm>
          <a:prstGeom prst="ellipse">
            <a:avLst/>
          </a:prstGeom>
          <a:solidFill>
            <a:srgbClr val="C9DAF8"/>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txBox="1"/>
          <p:nvPr/>
        </p:nvSpPr>
        <p:spPr>
          <a:xfrm>
            <a:off x="247324" y="1397624"/>
            <a:ext cx="449100" cy="50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t>1</a:t>
            </a:r>
            <a:endParaRPr sz="3000"/>
          </a:p>
        </p:txBody>
      </p:sp>
      <p:sp>
        <p:nvSpPr>
          <p:cNvPr id="94" name="Shape 94"/>
          <p:cNvSpPr/>
          <p:nvPr/>
        </p:nvSpPr>
        <p:spPr>
          <a:xfrm>
            <a:off x="3268518" y="1403722"/>
            <a:ext cx="610800" cy="610800"/>
          </a:xfrm>
          <a:prstGeom prst="ellipse">
            <a:avLst/>
          </a:prstGeom>
          <a:solidFill>
            <a:srgbClr val="C9DAF8"/>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txBox="1"/>
          <p:nvPr/>
        </p:nvSpPr>
        <p:spPr>
          <a:xfrm>
            <a:off x="3383348" y="1385800"/>
            <a:ext cx="449100" cy="50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t>2</a:t>
            </a:r>
            <a:endParaRPr sz="3000"/>
          </a:p>
        </p:txBody>
      </p:sp>
      <p:sp>
        <p:nvSpPr>
          <p:cNvPr id="96" name="Shape 96"/>
          <p:cNvSpPr/>
          <p:nvPr/>
        </p:nvSpPr>
        <p:spPr>
          <a:xfrm>
            <a:off x="6240318" y="1403722"/>
            <a:ext cx="610800" cy="610800"/>
          </a:xfrm>
          <a:prstGeom prst="ellipse">
            <a:avLst/>
          </a:prstGeom>
          <a:solidFill>
            <a:srgbClr val="C9DAF8"/>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txBox="1"/>
          <p:nvPr/>
        </p:nvSpPr>
        <p:spPr>
          <a:xfrm>
            <a:off x="6366972" y="1397624"/>
            <a:ext cx="449100" cy="50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t>3</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1" name="Shape 101"/>
        <p:cNvGrpSpPr/>
        <p:nvPr/>
      </p:nvGrpSpPr>
      <p:grpSpPr>
        <a:xfrm>
          <a:off x="0" y="0"/>
          <a:ext cx="0" cy="0"/>
          <a:chOff x="0" y="0"/>
          <a:chExt cx="0" cy="0"/>
        </a:xfrm>
      </p:grpSpPr>
      <p:sp>
        <p:nvSpPr>
          <p:cNvPr id="102" name="Shape 102"/>
          <p:cNvSpPr txBox="1"/>
          <p:nvPr>
            <p:ph type="title"/>
          </p:nvPr>
        </p:nvSpPr>
        <p:spPr>
          <a:xfrm>
            <a:off x="387900" y="1532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rPr>
              <a:t>Confidence with Causation</a:t>
            </a:r>
            <a:endParaRPr>
              <a:solidFill>
                <a:srgbClr val="000000"/>
              </a:solidFill>
            </a:endParaRPr>
          </a:p>
        </p:txBody>
      </p:sp>
      <p:pic>
        <p:nvPicPr>
          <p:cNvPr id="103" name="Shape 103"/>
          <p:cNvPicPr preferRelativeResize="0"/>
          <p:nvPr/>
        </p:nvPicPr>
        <p:blipFill rotWithShape="1">
          <a:blip r:embed="rId3">
            <a:alphaModFix/>
          </a:blip>
          <a:srcRect b="20163" l="17932" r="2614" t="2848"/>
          <a:stretch/>
        </p:blipFill>
        <p:spPr>
          <a:xfrm>
            <a:off x="387899" y="839325"/>
            <a:ext cx="2418050" cy="1952774"/>
          </a:xfrm>
          <a:prstGeom prst="rect">
            <a:avLst/>
          </a:prstGeom>
          <a:noFill/>
          <a:ln>
            <a:noFill/>
          </a:ln>
        </p:spPr>
      </p:pic>
      <p:pic>
        <p:nvPicPr>
          <p:cNvPr id="104" name="Shape 104"/>
          <p:cNvPicPr preferRelativeResize="0"/>
          <p:nvPr/>
        </p:nvPicPr>
        <p:blipFill>
          <a:blip r:embed="rId4">
            <a:alphaModFix/>
          </a:blip>
          <a:stretch>
            <a:fillRect/>
          </a:stretch>
        </p:blipFill>
        <p:spPr>
          <a:xfrm>
            <a:off x="3345800" y="2015325"/>
            <a:ext cx="3021550" cy="1609975"/>
          </a:xfrm>
          <a:prstGeom prst="rect">
            <a:avLst/>
          </a:prstGeom>
          <a:noFill/>
          <a:ln>
            <a:noFill/>
          </a:ln>
        </p:spPr>
      </p:pic>
      <p:pic>
        <p:nvPicPr>
          <p:cNvPr id="105" name="Shape 105"/>
          <p:cNvPicPr preferRelativeResize="0"/>
          <p:nvPr/>
        </p:nvPicPr>
        <p:blipFill>
          <a:blip r:embed="rId5">
            <a:alphaModFix/>
          </a:blip>
          <a:stretch>
            <a:fillRect/>
          </a:stretch>
        </p:blipFill>
        <p:spPr>
          <a:xfrm>
            <a:off x="6717050" y="3067200"/>
            <a:ext cx="1952775" cy="1952775"/>
          </a:xfrm>
          <a:prstGeom prst="rect">
            <a:avLst/>
          </a:prstGeom>
          <a:noFill/>
          <a:ln>
            <a:noFill/>
          </a:ln>
        </p:spPr>
      </p:pic>
      <p:sp>
        <p:nvSpPr>
          <p:cNvPr id="106" name="Shape 106"/>
          <p:cNvSpPr txBox="1"/>
          <p:nvPr/>
        </p:nvSpPr>
        <p:spPr>
          <a:xfrm>
            <a:off x="387900" y="2412575"/>
            <a:ext cx="2748300" cy="96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t>Geographic </a:t>
            </a:r>
            <a:endParaRPr sz="2400"/>
          </a:p>
          <a:p>
            <a:pPr indent="0" lvl="0" marL="0">
              <a:spcBef>
                <a:spcPts val="0"/>
              </a:spcBef>
              <a:spcAft>
                <a:spcPts val="0"/>
              </a:spcAft>
              <a:buNone/>
            </a:pPr>
            <a:r>
              <a:rPr lang="en" sz="2400"/>
              <a:t>Data </a:t>
            </a:r>
            <a:endParaRPr sz="2400"/>
          </a:p>
        </p:txBody>
      </p:sp>
      <p:sp>
        <p:nvSpPr>
          <p:cNvPr id="107" name="Shape 107"/>
          <p:cNvSpPr txBox="1"/>
          <p:nvPr/>
        </p:nvSpPr>
        <p:spPr>
          <a:xfrm>
            <a:off x="4831575" y="1262325"/>
            <a:ext cx="2748300" cy="96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Pollution Prediction</a:t>
            </a:r>
            <a:endParaRPr sz="2400"/>
          </a:p>
        </p:txBody>
      </p:sp>
      <p:sp>
        <p:nvSpPr>
          <p:cNvPr id="108" name="Shape 108"/>
          <p:cNvSpPr txBox="1"/>
          <p:nvPr/>
        </p:nvSpPr>
        <p:spPr>
          <a:xfrm>
            <a:off x="4688225" y="4095650"/>
            <a:ext cx="2181000" cy="96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t>Causal Health Outcomes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2" name="Shape 112"/>
        <p:cNvGrpSpPr/>
        <p:nvPr/>
      </p:nvGrpSpPr>
      <p:grpSpPr>
        <a:xfrm>
          <a:off x="0" y="0"/>
          <a:ext cx="0" cy="0"/>
          <a:chOff x="0" y="0"/>
          <a:chExt cx="0" cy="0"/>
        </a:xfrm>
      </p:grpSpPr>
      <p:sp>
        <p:nvSpPr>
          <p:cNvPr id="113" name="Shape 11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000000"/>
                </a:solidFill>
              </a:rPr>
              <a:t>PM</a:t>
            </a:r>
            <a:r>
              <a:rPr baseline="-25000" lang="en">
                <a:solidFill>
                  <a:srgbClr val="000000"/>
                </a:solidFill>
              </a:rPr>
              <a:t>2.5</a:t>
            </a:r>
            <a:r>
              <a:rPr lang="en">
                <a:solidFill>
                  <a:srgbClr val="000000"/>
                </a:solidFill>
              </a:rPr>
              <a:t> Predictions</a:t>
            </a:r>
            <a:endParaRPr>
              <a:solidFill>
                <a:srgbClr val="000000"/>
              </a:solidFill>
            </a:endParaRPr>
          </a:p>
        </p:txBody>
      </p:sp>
      <p:pic>
        <p:nvPicPr>
          <p:cNvPr id="114" name="Shape 114"/>
          <p:cNvPicPr preferRelativeResize="0"/>
          <p:nvPr/>
        </p:nvPicPr>
        <p:blipFill>
          <a:blip r:embed="rId3">
            <a:alphaModFix/>
          </a:blip>
          <a:stretch>
            <a:fillRect/>
          </a:stretch>
        </p:blipFill>
        <p:spPr>
          <a:xfrm>
            <a:off x="387900" y="1293750"/>
            <a:ext cx="3604526" cy="2053875"/>
          </a:xfrm>
          <a:prstGeom prst="rect">
            <a:avLst/>
          </a:prstGeom>
          <a:noFill/>
          <a:ln>
            <a:noFill/>
          </a:ln>
        </p:spPr>
      </p:pic>
      <p:pic>
        <p:nvPicPr>
          <p:cNvPr id="115" name="Shape 115"/>
          <p:cNvPicPr preferRelativeResize="0"/>
          <p:nvPr/>
        </p:nvPicPr>
        <p:blipFill>
          <a:blip r:embed="rId4">
            <a:alphaModFix/>
          </a:blip>
          <a:stretch>
            <a:fillRect/>
          </a:stretch>
        </p:blipFill>
        <p:spPr>
          <a:xfrm>
            <a:off x="5011125" y="2485875"/>
            <a:ext cx="3764550" cy="2117524"/>
          </a:xfrm>
          <a:prstGeom prst="rect">
            <a:avLst/>
          </a:prstGeom>
          <a:noFill/>
          <a:ln>
            <a:noFill/>
          </a:ln>
        </p:spPr>
      </p:pic>
      <p:cxnSp>
        <p:nvCxnSpPr>
          <p:cNvPr id="116" name="Shape 116"/>
          <p:cNvCxnSpPr/>
          <p:nvPr/>
        </p:nvCxnSpPr>
        <p:spPr>
          <a:xfrm>
            <a:off x="4033425" y="3027325"/>
            <a:ext cx="744000" cy="0"/>
          </a:xfrm>
          <a:prstGeom prst="straightConnector1">
            <a:avLst/>
          </a:prstGeom>
          <a:noFill/>
          <a:ln cap="flat" cmpd="sng" w="38100">
            <a:solidFill>
              <a:schemeClr val="dk2"/>
            </a:solidFill>
            <a:prstDash val="solid"/>
            <a:round/>
            <a:headEnd len="med" w="med" type="none"/>
            <a:tailEnd len="med" w="med" type="triangle"/>
          </a:ln>
        </p:spPr>
      </p:cxnSp>
      <p:sp>
        <p:nvSpPr>
          <p:cNvPr id="117" name="Shape 117"/>
          <p:cNvSpPr txBox="1"/>
          <p:nvPr/>
        </p:nvSpPr>
        <p:spPr>
          <a:xfrm>
            <a:off x="4033425" y="1293750"/>
            <a:ext cx="1632600" cy="40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Sensor Network</a:t>
            </a:r>
            <a:endParaRPr/>
          </a:p>
        </p:txBody>
      </p:sp>
      <p:sp>
        <p:nvSpPr>
          <p:cNvPr id="118" name="Shape 118"/>
          <p:cNvSpPr txBox="1"/>
          <p:nvPr/>
        </p:nvSpPr>
        <p:spPr>
          <a:xfrm>
            <a:off x="6676225" y="2216275"/>
            <a:ext cx="1632600" cy="40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Prediction Map</a:t>
            </a:r>
            <a:endParaRPr/>
          </a:p>
        </p:txBody>
      </p:sp>
      <p:sp>
        <p:nvSpPr>
          <p:cNvPr id="119" name="Shape 119"/>
          <p:cNvSpPr txBox="1"/>
          <p:nvPr/>
        </p:nvSpPr>
        <p:spPr>
          <a:xfrm>
            <a:off x="430975" y="3384250"/>
            <a:ext cx="3561300" cy="15120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We have PM</a:t>
            </a:r>
            <a:r>
              <a:rPr baseline="-25000" lang="en">
                <a:latin typeface="Roboto"/>
                <a:ea typeface="Roboto"/>
                <a:cs typeface="Roboto"/>
                <a:sym typeface="Roboto"/>
              </a:rPr>
              <a:t>2.5</a:t>
            </a:r>
            <a:r>
              <a:rPr lang="en">
                <a:latin typeface="Roboto"/>
                <a:ea typeface="Roboto"/>
                <a:cs typeface="Roboto"/>
                <a:sym typeface="Roboto"/>
              </a:rPr>
              <a:t> sensor outputs for locations with monitors</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17500" lvl="0" marL="457200">
              <a:spcBef>
                <a:spcPts val="0"/>
              </a:spcBef>
              <a:spcAft>
                <a:spcPts val="0"/>
              </a:spcAft>
              <a:buSzPts val="1400"/>
              <a:buFont typeface="Roboto"/>
              <a:buChar char="●"/>
            </a:pPr>
            <a:r>
              <a:rPr lang="en">
                <a:latin typeface="Roboto"/>
                <a:ea typeface="Roboto"/>
                <a:cs typeface="Roboto"/>
                <a:sym typeface="Roboto"/>
              </a:rPr>
              <a:t>Goal is to produce accurate PM</a:t>
            </a:r>
            <a:r>
              <a:rPr baseline="-25000" lang="en">
                <a:latin typeface="Roboto"/>
                <a:ea typeface="Roboto"/>
                <a:cs typeface="Roboto"/>
                <a:sym typeface="Roboto"/>
              </a:rPr>
              <a:t>2.5</a:t>
            </a:r>
            <a:r>
              <a:rPr lang="en">
                <a:latin typeface="Roboto"/>
                <a:ea typeface="Roboto"/>
                <a:cs typeface="Roboto"/>
                <a:sym typeface="Roboto"/>
              </a:rPr>
              <a:t> values for the entire US</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3" name="Shape 123"/>
        <p:cNvGrpSpPr/>
        <p:nvPr/>
      </p:nvGrpSpPr>
      <p:grpSpPr>
        <a:xfrm>
          <a:off x="0" y="0"/>
          <a:ext cx="0" cy="0"/>
          <a:chOff x="0" y="0"/>
          <a:chExt cx="0" cy="0"/>
        </a:xfrm>
      </p:grpSpPr>
      <p:sp>
        <p:nvSpPr>
          <p:cNvPr id="124" name="Shape 124"/>
          <p:cNvSpPr txBox="1"/>
          <p:nvPr>
            <p:ph type="title"/>
          </p:nvPr>
        </p:nvSpPr>
        <p:spPr>
          <a:xfrm>
            <a:off x="387900" y="72325"/>
            <a:ext cx="8368200" cy="1071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solidFill>
                <a:srgbClr val="000000"/>
              </a:solidFill>
            </a:endParaRPr>
          </a:p>
          <a:p>
            <a:pPr indent="0" lvl="0" marL="0">
              <a:spcBef>
                <a:spcPts val="0"/>
              </a:spcBef>
              <a:spcAft>
                <a:spcPts val="0"/>
              </a:spcAft>
              <a:buNone/>
            </a:pPr>
            <a:r>
              <a:rPr lang="en">
                <a:solidFill>
                  <a:srgbClr val="000000"/>
                </a:solidFill>
              </a:rPr>
              <a:t>PM</a:t>
            </a:r>
            <a:r>
              <a:rPr baseline="-25000" lang="en">
                <a:solidFill>
                  <a:srgbClr val="000000"/>
                </a:solidFill>
              </a:rPr>
              <a:t>2.5</a:t>
            </a:r>
            <a:r>
              <a:rPr lang="en">
                <a:solidFill>
                  <a:srgbClr val="000000"/>
                </a:solidFill>
              </a:rPr>
              <a:t> Sensors</a:t>
            </a:r>
            <a:endParaRPr>
              <a:solidFill>
                <a:srgbClr val="000000"/>
              </a:solidFill>
            </a:endParaRPr>
          </a:p>
        </p:txBody>
      </p:sp>
      <p:sp>
        <p:nvSpPr>
          <p:cNvPr id="125" name="Shape 125"/>
          <p:cNvSpPr txBox="1"/>
          <p:nvPr>
            <p:ph idx="1" type="body"/>
          </p:nvPr>
        </p:nvSpPr>
        <p:spPr>
          <a:xfrm>
            <a:off x="387900" y="1264675"/>
            <a:ext cx="3123600" cy="3303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Daily </a:t>
            </a:r>
            <a:r>
              <a:rPr lang="en">
                <a:solidFill>
                  <a:srgbClr val="000000"/>
                </a:solidFill>
              </a:rPr>
              <a:t>PM</a:t>
            </a:r>
            <a:r>
              <a:rPr baseline="-25000" lang="en">
                <a:solidFill>
                  <a:srgbClr val="000000"/>
                </a:solidFill>
              </a:rPr>
              <a:t>2.5 </a:t>
            </a:r>
            <a:r>
              <a:rPr lang="en">
                <a:solidFill>
                  <a:srgbClr val="000000"/>
                </a:solidFill>
              </a:rPr>
              <a:t>outputs from 2,156 monitors over the course of 16 years (2000 - 2016)</a:t>
            </a:r>
            <a:endParaRPr>
              <a:solidFill>
                <a:srgbClr val="000000"/>
              </a:solidFill>
            </a:endParaRPr>
          </a:p>
          <a:p>
            <a:pPr indent="0" lvl="0" marL="0" rtl="0">
              <a:spcBef>
                <a:spcPts val="0"/>
              </a:spcBef>
              <a:spcAft>
                <a:spcPts val="0"/>
              </a:spcAft>
              <a:buNone/>
            </a:pPr>
            <a:r>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Sensors tend to be located along the coasts and in more heavily populated areas</a:t>
            </a:r>
            <a:endParaRPr>
              <a:solidFill>
                <a:srgbClr val="000000"/>
              </a:solidFill>
            </a:endParaRPr>
          </a:p>
        </p:txBody>
      </p:sp>
      <p:pic>
        <p:nvPicPr>
          <p:cNvPr id="126" name="Shape 126"/>
          <p:cNvPicPr preferRelativeResize="0"/>
          <p:nvPr/>
        </p:nvPicPr>
        <p:blipFill>
          <a:blip r:embed="rId3">
            <a:alphaModFix/>
          </a:blip>
          <a:stretch>
            <a:fillRect/>
          </a:stretch>
        </p:blipFill>
        <p:spPr>
          <a:xfrm>
            <a:off x="3461975" y="1264675"/>
            <a:ext cx="5581825" cy="318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0" name="Shape 130"/>
        <p:cNvGrpSpPr/>
        <p:nvPr/>
      </p:nvGrpSpPr>
      <p:grpSpPr>
        <a:xfrm>
          <a:off x="0" y="0"/>
          <a:ext cx="0" cy="0"/>
          <a:chOff x="0" y="0"/>
          <a:chExt cx="0" cy="0"/>
        </a:xfrm>
      </p:grpSpPr>
      <p:sp>
        <p:nvSpPr>
          <p:cNvPr id="131" name="Shape 131"/>
          <p:cNvSpPr txBox="1"/>
          <p:nvPr>
            <p:ph idx="1" type="body"/>
          </p:nvPr>
        </p:nvSpPr>
        <p:spPr>
          <a:xfrm>
            <a:off x="0" y="1250550"/>
            <a:ext cx="5455200" cy="3318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Weather, topography, and satellite information for areas across the US</a:t>
            </a:r>
            <a:endParaRPr>
              <a:solidFill>
                <a:srgbClr val="000000"/>
              </a:solidFill>
            </a:endParaRPr>
          </a:p>
          <a:p>
            <a:pPr indent="-317500" lvl="1" marL="914400" rtl="0">
              <a:spcBef>
                <a:spcPts val="0"/>
              </a:spcBef>
              <a:spcAft>
                <a:spcPts val="0"/>
              </a:spcAft>
              <a:buClr>
                <a:srgbClr val="000000"/>
              </a:buClr>
              <a:buSzPts val="1400"/>
              <a:buChar char="○"/>
            </a:pPr>
            <a:r>
              <a:rPr lang="en">
                <a:solidFill>
                  <a:srgbClr val="000000"/>
                </a:solidFill>
              </a:rPr>
              <a:t>~18 GB</a:t>
            </a:r>
            <a:endParaRPr>
              <a:solidFill>
                <a:srgbClr val="000000"/>
              </a:solidFill>
            </a:endParaRPr>
          </a:p>
          <a:p>
            <a:pPr indent="0" lvl="0" marL="0" rtl="0">
              <a:spcBef>
                <a:spcPts val="0"/>
              </a:spcBef>
              <a:spcAft>
                <a:spcPts val="0"/>
              </a:spcAft>
              <a:buNone/>
            </a:pPr>
            <a:r>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Examples include precipitation rate, air temperature, soil moisture content, and UV index</a:t>
            </a:r>
            <a:endParaRPr>
              <a:solidFill>
                <a:srgbClr val="000000"/>
              </a:solidFill>
            </a:endParaRPr>
          </a:p>
          <a:p>
            <a:pPr indent="0" lvl="0" marL="0" rtl="0">
              <a:spcBef>
                <a:spcPts val="0"/>
              </a:spcBef>
              <a:spcAft>
                <a:spcPts val="0"/>
              </a:spcAft>
              <a:buNone/>
            </a:pPr>
            <a:r>
              <a:t/>
            </a:r>
            <a:endParaRPr>
              <a:solidFill>
                <a:srgbClr val="000000"/>
              </a:solidFill>
            </a:endParaRPr>
          </a:p>
          <a:p>
            <a:pPr indent="-342900" lvl="0" marL="457200" rtl="0">
              <a:spcBef>
                <a:spcPts val="0"/>
              </a:spcBef>
              <a:spcAft>
                <a:spcPts val="0"/>
              </a:spcAft>
              <a:buClr>
                <a:srgbClr val="000000"/>
              </a:buClr>
              <a:buSzPts val="1800"/>
              <a:buChar char="●"/>
            </a:pPr>
            <a:r>
              <a:rPr lang="en">
                <a:solidFill>
                  <a:srgbClr val="000000"/>
                </a:solidFill>
              </a:rPr>
              <a:t>Significant proportion of missing data - all variables have at least some missing values</a:t>
            </a:r>
            <a:endParaRPr>
              <a:solidFill>
                <a:srgbClr val="000000"/>
              </a:solidFill>
            </a:endParaRPr>
          </a:p>
          <a:p>
            <a:pPr indent="0" lvl="0" marL="0">
              <a:spcBef>
                <a:spcPts val="0"/>
              </a:spcBef>
              <a:spcAft>
                <a:spcPts val="1600"/>
              </a:spcAft>
              <a:buNone/>
            </a:pPr>
            <a:r>
              <a:t/>
            </a:r>
            <a:endParaRPr>
              <a:solidFill>
                <a:srgbClr val="000000"/>
              </a:solidFill>
              <a:latin typeface="Montserrat"/>
              <a:ea typeface="Montserrat"/>
              <a:cs typeface="Montserrat"/>
              <a:sym typeface="Montserrat"/>
            </a:endParaRPr>
          </a:p>
        </p:txBody>
      </p:sp>
      <p:pic>
        <p:nvPicPr>
          <p:cNvPr id="132" name="Shape 132"/>
          <p:cNvPicPr preferRelativeResize="0"/>
          <p:nvPr/>
        </p:nvPicPr>
        <p:blipFill>
          <a:blip r:embed="rId3">
            <a:alphaModFix/>
          </a:blip>
          <a:stretch>
            <a:fillRect/>
          </a:stretch>
        </p:blipFill>
        <p:spPr>
          <a:xfrm>
            <a:off x="5201100" y="1777025"/>
            <a:ext cx="3775625" cy="2265350"/>
          </a:xfrm>
          <a:prstGeom prst="rect">
            <a:avLst/>
          </a:prstGeom>
          <a:noFill/>
          <a:ln>
            <a:noFill/>
          </a:ln>
        </p:spPr>
      </p:pic>
      <p:sp>
        <p:nvSpPr>
          <p:cNvPr id="133" name="Shape 133"/>
          <p:cNvSpPr txBox="1"/>
          <p:nvPr>
            <p:ph type="title"/>
          </p:nvPr>
        </p:nvSpPr>
        <p:spPr>
          <a:xfrm>
            <a:off x="387900" y="72325"/>
            <a:ext cx="8368200" cy="1071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solidFill>
                <a:srgbClr val="000000"/>
              </a:solidFill>
            </a:endParaRPr>
          </a:p>
          <a:p>
            <a:pPr indent="0" lvl="0" marL="0" rtl="0">
              <a:spcBef>
                <a:spcPts val="0"/>
              </a:spcBef>
              <a:spcAft>
                <a:spcPts val="0"/>
              </a:spcAft>
              <a:buNone/>
            </a:pPr>
            <a:r>
              <a:rPr lang="en">
                <a:solidFill>
                  <a:srgbClr val="000000"/>
                </a:solidFill>
              </a:rPr>
              <a:t>Model Inputs - </a:t>
            </a:r>
            <a:r>
              <a:rPr lang="en" sz="2400">
                <a:solidFill>
                  <a:srgbClr val="000000"/>
                </a:solidFill>
              </a:rPr>
              <a:t>Geographic Data</a:t>
            </a:r>
            <a:endParaRPr sz="2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 name="Shape 137"/>
        <p:cNvGrpSpPr/>
        <p:nvPr/>
      </p:nvGrpSpPr>
      <p:grpSpPr>
        <a:xfrm>
          <a:off x="0" y="0"/>
          <a:ext cx="0" cy="0"/>
          <a:chOff x="0" y="0"/>
          <a:chExt cx="0" cy="0"/>
        </a:xfrm>
      </p:grpSpPr>
      <p:sp>
        <p:nvSpPr>
          <p:cNvPr id="138" name="Shape 13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rPr>
              <a:t>Things to consider</a:t>
            </a:r>
            <a:endParaRPr>
              <a:solidFill>
                <a:srgbClr val="000000"/>
              </a:solidFill>
            </a:endParaRPr>
          </a:p>
        </p:txBody>
      </p:sp>
      <p:sp>
        <p:nvSpPr>
          <p:cNvPr id="139" name="Shape 13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a:solidFill>
                  <a:srgbClr val="000000"/>
                </a:solidFill>
              </a:rPr>
              <a:t>The data has spatial and temporal components that we need to consider when determining the structure of our model</a:t>
            </a:r>
            <a:endParaRPr>
              <a:solidFill>
                <a:srgbClr val="000000"/>
              </a:solidFill>
            </a:endParaRPr>
          </a:p>
          <a:p>
            <a:pPr indent="-330200" lvl="1" marL="914400" rtl="0">
              <a:spcBef>
                <a:spcPts val="0"/>
              </a:spcBef>
              <a:spcAft>
                <a:spcPts val="0"/>
              </a:spcAft>
              <a:buClr>
                <a:srgbClr val="000000"/>
              </a:buClr>
              <a:buSzPts val="1600"/>
              <a:buChar char="○"/>
            </a:pPr>
            <a:r>
              <a:rPr lang="en" sz="1600">
                <a:solidFill>
                  <a:srgbClr val="000000"/>
                </a:solidFill>
              </a:rPr>
              <a:t>RNNs, CNNs?</a:t>
            </a:r>
            <a:endParaRPr sz="1600">
              <a:solidFill>
                <a:srgbClr val="000000"/>
              </a:solidFill>
            </a:endParaRPr>
          </a:p>
          <a:p>
            <a:pPr indent="0" lvl="0" marL="0" rtl="0">
              <a:spcBef>
                <a:spcPts val="1600"/>
              </a:spcBef>
              <a:spcAft>
                <a:spcPts val="0"/>
              </a:spcAft>
              <a:buNone/>
            </a:pPr>
            <a:r>
              <a:t/>
            </a:r>
            <a:endParaRPr>
              <a:solidFill>
                <a:srgbClr val="000000"/>
              </a:solidFill>
            </a:endParaRPr>
          </a:p>
          <a:p>
            <a:pPr indent="-342900" lvl="0" marL="457200">
              <a:spcBef>
                <a:spcPts val="1600"/>
              </a:spcBef>
              <a:spcAft>
                <a:spcPts val="0"/>
              </a:spcAft>
              <a:buClr>
                <a:srgbClr val="000000"/>
              </a:buClr>
              <a:buSzPts val="1800"/>
              <a:buChar char="●"/>
            </a:pPr>
            <a:r>
              <a:rPr lang="en">
                <a:solidFill>
                  <a:srgbClr val="000000"/>
                </a:solidFill>
              </a:rPr>
              <a:t>The areas without sensors may be quite different than the areas with sensors, so need to concern ourselves with degree of extrapolation of PM</a:t>
            </a:r>
            <a:r>
              <a:rPr baseline="-25000" lang="en">
                <a:solidFill>
                  <a:srgbClr val="000000"/>
                </a:solidFill>
              </a:rPr>
              <a:t>2.5</a:t>
            </a:r>
            <a:r>
              <a:rPr lang="en">
                <a:solidFill>
                  <a:srgbClr val="000000"/>
                </a:solidFill>
              </a:rPr>
              <a:t> predictions</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sp>
        <p:nvSpPr>
          <p:cNvPr id="144" name="Shape 14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solidFill>
                  <a:srgbClr val="000000"/>
                </a:solidFill>
              </a:rPr>
              <a:t>Promising Leads</a:t>
            </a:r>
            <a:endParaRPr>
              <a:solidFill>
                <a:srgbClr val="000000"/>
              </a:solidFill>
            </a:endParaRPr>
          </a:p>
        </p:txBody>
      </p:sp>
      <p:sp>
        <p:nvSpPr>
          <p:cNvPr id="145" name="Shape 14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355600" lvl="0" marL="457200" rtl="0">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Properties of locale of interest</a:t>
            </a:r>
            <a:endParaRPr sz="2000">
              <a:solidFill>
                <a:srgbClr val="000000"/>
              </a:solidFill>
              <a:latin typeface="Nunito"/>
              <a:ea typeface="Nunito"/>
              <a:cs typeface="Nunito"/>
              <a:sym typeface="Nunito"/>
            </a:endParaRPr>
          </a:p>
          <a:p>
            <a:pPr indent="-355600" lvl="1" marL="914400" rtl="0">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Elevation, road density, vegetation, natural features</a:t>
            </a:r>
            <a:endParaRPr sz="2000">
              <a:solidFill>
                <a:srgbClr val="000000"/>
              </a:solidFill>
              <a:latin typeface="Nunito"/>
              <a:ea typeface="Nunito"/>
              <a:cs typeface="Nunito"/>
              <a:sym typeface="Nunito"/>
            </a:endParaRPr>
          </a:p>
          <a:p>
            <a:pPr indent="-355600" lvl="1" marL="914400" rtl="0">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Satellite measurements of atmospheric properties</a:t>
            </a:r>
            <a:endParaRPr sz="2000">
              <a:solidFill>
                <a:srgbClr val="000000"/>
              </a:solidFill>
              <a:latin typeface="Nunito"/>
              <a:ea typeface="Nunito"/>
              <a:cs typeface="Nunito"/>
              <a:sym typeface="Nunito"/>
            </a:endParaRPr>
          </a:p>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355600" lvl="0" marL="457200" rtl="0">
              <a:lnSpc>
                <a:spcPct val="100000"/>
              </a:lnSpc>
              <a:spcBef>
                <a:spcPts val="0"/>
              </a:spcBef>
              <a:spcAft>
                <a:spcPts val="0"/>
              </a:spcAft>
              <a:buClr>
                <a:srgbClr val="000000"/>
              </a:buClr>
              <a:buSzPts val="2000"/>
              <a:buFont typeface="Nunito"/>
              <a:buChar char="●"/>
            </a:pPr>
            <a:r>
              <a:rPr lang="en" sz="2000">
                <a:solidFill>
                  <a:srgbClr val="000000"/>
                </a:solidFill>
                <a:latin typeface="Nunito"/>
                <a:ea typeface="Nunito"/>
                <a:cs typeface="Nunito"/>
                <a:sym typeface="Nunito"/>
              </a:rPr>
              <a:t>Spatial and temporal nearby terms</a:t>
            </a:r>
            <a:endParaRPr sz="2000">
              <a:solidFill>
                <a:srgbClr val="000000"/>
              </a:solidFill>
              <a:latin typeface="Nunito"/>
              <a:ea typeface="Nunito"/>
              <a:cs typeface="Nunito"/>
              <a:sym typeface="Nunito"/>
            </a:endParaRPr>
          </a:p>
          <a:p>
            <a:pPr indent="0" lvl="0" marL="0" rtl="0">
              <a:lnSpc>
                <a:spcPct val="100000"/>
              </a:lnSpc>
              <a:spcBef>
                <a:spcPts val="0"/>
              </a:spcBef>
              <a:spcAft>
                <a:spcPts val="0"/>
              </a:spcAft>
              <a:buNone/>
            </a:pPr>
            <a:r>
              <a:t/>
            </a:r>
            <a:endParaRPr sz="2000">
              <a:solidFill>
                <a:srgbClr val="000000"/>
              </a:solidFill>
              <a:latin typeface="Nunito"/>
              <a:ea typeface="Nunito"/>
              <a:cs typeface="Nunito"/>
              <a:sym typeface="Nunito"/>
            </a:endParaRPr>
          </a:p>
          <a:p>
            <a:pPr indent="0" lvl="0" marL="0" marR="0" rtl="0" algn="l">
              <a:lnSpc>
                <a:spcPct val="100000"/>
              </a:lnSpc>
              <a:spcBef>
                <a:spcPts val="0"/>
              </a:spcBef>
              <a:spcAft>
                <a:spcPts val="0"/>
              </a:spcAft>
              <a:buNone/>
            </a:pPr>
            <a:r>
              <a:t/>
            </a:r>
            <a:endParaRPr>
              <a:solidFill>
                <a:srgbClr val="000000"/>
              </a:solidFill>
            </a:endParaRPr>
          </a:p>
        </p:txBody>
      </p:sp>
      <p:pic>
        <p:nvPicPr>
          <p:cNvPr id="146" name="Shape 146"/>
          <p:cNvPicPr preferRelativeResize="0"/>
          <p:nvPr/>
        </p:nvPicPr>
        <p:blipFill>
          <a:blip r:embed="rId3">
            <a:alphaModFix/>
          </a:blip>
          <a:stretch>
            <a:fillRect/>
          </a:stretch>
        </p:blipFill>
        <p:spPr>
          <a:xfrm>
            <a:off x="5924700" y="0"/>
            <a:ext cx="3219301" cy="2012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